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4"/>
  </p:notesMasterIdLst>
  <p:sldIdLst>
    <p:sldId id="269" r:id="rId2"/>
    <p:sldId id="270" r:id="rId3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82A"/>
    <a:srgbClr val="5E913B"/>
    <a:srgbClr val="F76353"/>
    <a:srgbClr val="649B3F"/>
    <a:srgbClr val="7F7F7F"/>
    <a:srgbClr val="F7EB03"/>
    <a:srgbClr val="2E8192"/>
    <a:srgbClr val="D3ECF1"/>
    <a:srgbClr val="E8F8FE"/>
    <a:srgbClr val="D8E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150" autoAdjust="0"/>
  </p:normalViewPr>
  <p:slideViewPr>
    <p:cSldViewPr snapToGrid="0">
      <p:cViewPr>
        <p:scale>
          <a:sx n="86" d="100"/>
          <a:sy n="86" d="100"/>
        </p:scale>
        <p:origin x="1548" y="60"/>
      </p:cViewPr>
      <p:guideLst>
        <p:guide orient="horz" pos="3436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5029"/>
          </a:xfrm>
          <a:prstGeom prst="rect">
            <a:avLst/>
          </a:prstGeom>
        </p:spPr>
        <p:txBody>
          <a:bodyPr vert="horz" lIns="90782" tIns="45390" rIns="90782" bIns="4539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0782" tIns="45390" rIns="90782" bIns="45390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2023/10/13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0" rIns="90782" bIns="4539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82" tIns="45390" rIns="90782" bIns="4539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8"/>
            <a:ext cx="2918830" cy="495028"/>
          </a:xfrm>
          <a:prstGeom prst="rect">
            <a:avLst/>
          </a:prstGeom>
        </p:spPr>
        <p:txBody>
          <a:bodyPr vert="horz" lIns="90782" tIns="45390" rIns="90782" bIns="4539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8"/>
            <a:ext cx="2918830" cy="495028"/>
          </a:xfrm>
          <a:prstGeom prst="rect">
            <a:avLst/>
          </a:prstGeom>
        </p:spPr>
        <p:txBody>
          <a:bodyPr vert="horz" lIns="90782" tIns="45390" rIns="90782" bIns="45390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93CC5-A9B8-46A1-B8C3-70AA73E05DA2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14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4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3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34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69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06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9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0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15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15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411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19007" fontAlgn="auto">
              <a:spcBef>
                <a:spcPts val="0"/>
              </a:spcBef>
              <a:spcAft>
                <a:spcPts val="0"/>
              </a:spcAft>
              <a:defRPr sz="102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884F0B2-B493-4BF7-8ECE-6909FFB28D8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19007" fontAlgn="auto">
              <a:spcBef>
                <a:spcPts val="0"/>
              </a:spcBef>
              <a:spcAft>
                <a:spcPts val="0"/>
              </a:spcAft>
              <a:defRPr sz="102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019007" fontAlgn="auto">
              <a:spcBef>
                <a:spcPts val="0"/>
              </a:spcBef>
              <a:spcAft>
                <a:spcPts val="0"/>
              </a:spcAft>
              <a:defRPr sz="102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74A00B5-3BCE-4728-91D6-CDCA4B0AE92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3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75" r:id="rId13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D1F2FD"/>
            </a:gs>
            <a:gs pos="0">
              <a:srgbClr val="BAECFC"/>
            </a:gs>
            <a:gs pos="0">
              <a:srgbClr val="CFF2FD"/>
            </a:gs>
            <a:gs pos="56000">
              <a:schemeClr val="bg1"/>
            </a:gs>
            <a:gs pos="27000">
              <a:srgbClr val="E8F8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正方形/長方形 69"/>
          <p:cNvSpPr/>
          <p:nvPr/>
        </p:nvSpPr>
        <p:spPr>
          <a:xfrm>
            <a:off x="-11162" y="1786476"/>
            <a:ext cx="7136457" cy="1420562"/>
          </a:xfrm>
          <a:prstGeom prst="rect">
            <a:avLst/>
          </a:prstGeom>
          <a:solidFill>
            <a:srgbClr val="71C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9637917"/>
            <a:ext cx="7775575" cy="1269796"/>
          </a:xfrm>
          <a:prstGeom prst="rect">
            <a:avLst/>
          </a:prstGeom>
          <a:solidFill>
            <a:srgbClr val="71C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角丸四角形 83"/>
          <p:cNvSpPr/>
          <p:nvPr/>
        </p:nvSpPr>
        <p:spPr>
          <a:xfrm>
            <a:off x="5234147" y="9909338"/>
            <a:ext cx="812815" cy="177169"/>
          </a:xfrm>
          <a:prstGeom prst="roundRect">
            <a:avLst>
              <a:gd name="adj" fmla="val 50000"/>
            </a:avLst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>
                <a:solidFill>
                  <a:schemeClr val="bg1"/>
                </a:solidFill>
                <a:latin typeface="+mj-ea"/>
                <a:ea typeface="+mj-ea"/>
              </a:rPr>
              <a:t>TEL</a:t>
            </a:r>
            <a:endParaRPr kumimoji="1" lang="ja-JP" altLang="en-US" sz="10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5" name="角丸四角形 84"/>
          <p:cNvSpPr/>
          <p:nvPr/>
        </p:nvSpPr>
        <p:spPr>
          <a:xfrm>
            <a:off x="5234146" y="10179673"/>
            <a:ext cx="812815" cy="177169"/>
          </a:xfrm>
          <a:prstGeom prst="roundRect">
            <a:avLst>
              <a:gd name="adj" fmla="val 50000"/>
            </a:avLst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chemeClr val="bg1"/>
                </a:solidFill>
                <a:latin typeface="+mj-ea"/>
                <a:ea typeface="+mj-ea"/>
              </a:rPr>
              <a:t>FAX</a:t>
            </a:r>
            <a:endParaRPr kumimoji="1" lang="ja-JP" altLang="en-US" sz="10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1526549" y="9873419"/>
            <a:ext cx="392568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</a:t>
            </a:r>
            <a:r>
              <a:rPr lang="ja-JP" altLang="en-US" sz="13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役所地域</a:t>
            </a:r>
            <a:r>
              <a:rPr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協働</a:t>
            </a:r>
            <a:r>
              <a:rPr lang="ja-JP" altLang="en-US" sz="13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　防犯セミナー担当</a:t>
            </a:r>
            <a:endParaRPr lang="en-US" altLang="ja-JP" sz="13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〒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654-8570</a:t>
            </a:r>
          </a:p>
          <a:p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神戸市</a:t>
            </a:r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須磨区大黒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町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（４階）</a:t>
            </a:r>
            <a:endParaRPr lang="ja-JP" altLang="en-US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620617" y="599181"/>
            <a:ext cx="1296000" cy="1296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角丸四角形 51"/>
          <p:cNvSpPr/>
          <p:nvPr/>
        </p:nvSpPr>
        <p:spPr>
          <a:xfrm>
            <a:off x="2021953" y="599372"/>
            <a:ext cx="1296000" cy="1296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角丸四角形 52"/>
          <p:cNvSpPr/>
          <p:nvPr/>
        </p:nvSpPr>
        <p:spPr>
          <a:xfrm>
            <a:off x="623880" y="1959198"/>
            <a:ext cx="648000" cy="648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角丸四角形 53"/>
          <p:cNvSpPr/>
          <p:nvPr/>
        </p:nvSpPr>
        <p:spPr>
          <a:xfrm>
            <a:off x="1305037" y="1959198"/>
            <a:ext cx="648000" cy="648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88643" y="817597"/>
            <a:ext cx="2652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8000" b="1" spc="590" dirty="0" smtClean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</a:t>
            </a:r>
            <a:endParaRPr kumimoji="1" lang="ja-JP" altLang="en-US" sz="8000" b="1" spc="590" dirty="0">
              <a:solidFill>
                <a:srgbClr val="649B3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476768" y="2038836"/>
            <a:ext cx="1887277" cy="64633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48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12/13</a:t>
            </a:r>
            <a:endParaRPr kumimoji="1" lang="ja-JP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8148141" y="1652037"/>
            <a:ext cx="1255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5400" b="1" dirty="0" smtClean="0">
              <a:solidFill>
                <a:schemeClr val="bg1"/>
              </a:solidFill>
              <a:effectLst>
                <a:outerShdw blurRad="50800" dist="38100" dir="2700000" sx="102000" sy="102000" algn="tl" rotWithShape="0">
                  <a:prstClr val="black">
                    <a:alpha val="47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6600" b="1" dirty="0">
              <a:solidFill>
                <a:schemeClr val="bg1"/>
              </a:solidFill>
              <a:effectLst>
                <a:outerShdw blurRad="50800" dist="38100" dir="2700000" sx="102000" sy="102000" algn="tl" rotWithShape="0">
                  <a:prstClr val="black">
                    <a:alpha val="47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638842" y="2830784"/>
            <a:ext cx="1638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600" b="1" u="sng" dirty="0" smtClean="0">
                <a:solidFill>
                  <a:schemeClr val="bg1"/>
                </a:solidFill>
                <a:effectLst>
                  <a:outerShdw blurRad="50800" dist="50800" dir="5400000" sx="101000" sy="101000" algn="ctr" rotWithShape="0">
                    <a:schemeClr val="tx1">
                      <a:alpha val="57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13:30~17:00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3212280" y="3429222"/>
            <a:ext cx="4554247" cy="1836520"/>
          </a:xfrm>
          <a:prstGeom prst="rect">
            <a:avLst/>
          </a:prstGeom>
          <a:solidFill>
            <a:srgbClr val="71C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341441" y="3594095"/>
            <a:ext cx="4116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/>
                </a:solidFill>
                <a:effectLst>
                  <a:outerShdw blurRad="50800" dist="38100" dir="2700000" sx="101000" sy="101000" algn="tl" rotWithShape="0">
                    <a:prstClr val="black">
                      <a:alpha val="66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地域のこんな方 ご参加ください！</a:t>
            </a:r>
            <a:endParaRPr lang="en-US" altLang="ja-JP" sz="2000" b="1" dirty="0">
              <a:solidFill>
                <a:schemeClr val="bg1"/>
              </a:solidFill>
              <a:effectLst>
                <a:outerShdw blurRad="50800" dist="38100" dir="2700000" sx="101000" sy="101000" algn="tl" rotWithShape="0">
                  <a:prstClr val="black">
                    <a:alpha val="66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376337" y="3979180"/>
            <a:ext cx="374895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 dirty="0" smtClean="0">
                <a:ln w="15875">
                  <a:noFill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●登下校見守りをする方</a:t>
            </a:r>
            <a:endParaRPr lang="en-US" altLang="ja-JP" sz="1600" dirty="0" smtClean="0">
              <a:ln w="15875">
                <a:noFill/>
              </a:ln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600" dirty="0" smtClean="0">
                <a:ln w="15875">
                  <a:noFill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●夜間パトロールを行う方</a:t>
            </a:r>
            <a:endParaRPr lang="en-US" altLang="ja-JP" sz="1600" dirty="0" smtClean="0">
              <a:ln w="15875">
                <a:noFill/>
              </a:ln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600" dirty="0" smtClean="0">
                <a:ln w="15875">
                  <a:noFill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●防犯リーダー認定希望の方</a:t>
            </a:r>
            <a:endParaRPr lang="en-US" altLang="ja-JP" sz="1600" dirty="0" smtClean="0">
              <a:ln w="15875">
                <a:noFill/>
              </a:ln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600" dirty="0" smtClean="0">
                <a:ln w="15875">
                  <a:noFill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●防犯の取り組みについて知りたい方</a:t>
            </a:r>
            <a:endParaRPr lang="en-US" altLang="ja-JP" sz="1600" dirty="0" smtClean="0">
              <a:ln w="15875">
                <a:noFill/>
              </a:ln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050852" y="8322500"/>
            <a:ext cx="3595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「コンビニエンスストアにおける特殊詐欺対策」</a:t>
            </a:r>
            <a:endParaRPr lang="en-US" altLang="ja-JP" sz="1200" dirty="0" smtClean="0">
              <a:solidFill>
                <a:schemeClr val="bg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4012106" y="6485865"/>
            <a:ext cx="2703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「保護司の役割・活動について」</a:t>
            </a:r>
            <a:endParaRPr lang="en-US" altLang="ja-JP" sz="1200" dirty="0" smtClean="0">
              <a:solidFill>
                <a:schemeClr val="bg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056825" y="7420794"/>
            <a:ext cx="3354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「特殊詐欺防止対策について」</a:t>
            </a:r>
            <a:endParaRPr lang="en-US" altLang="ja-JP" sz="1200" dirty="0" smtClean="0">
              <a:solidFill>
                <a:schemeClr val="bg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2C9D672-9936-F346-945B-102DB8701038}"/>
              </a:ext>
            </a:extLst>
          </p:cNvPr>
          <p:cNvSpPr txBox="1"/>
          <p:nvPr/>
        </p:nvSpPr>
        <p:spPr>
          <a:xfrm>
            <a:off x="6061587" y="9804787"/>
            <a:ext cx="1449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200" dirty="0" smtClean="0">
                <a:solidFill>
                  <a:schemeClr val="bg1"/>
                </a:solidFill>
                <a:latin typeface="+mj-ea"/>
                <a:ea typeface="+mj-ea"/>
              </a:rPr>
              <a:t>078-731-4341</a:t>
            </a:r>
            <a:endParaRPr lang="en-US" altLang="ja-JP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solidFill>
                  <a:schemeClr val="bg1"/>
                </a:solidFill>
                <a:latin typeface="+mj-ea"/>
                <a:ea typeface="+mj-ea"/>
              </a:rPr>
              <a:t>078-732-0728</a:t>
            </a:r>
            <a:endParaRPr lang="en-US" altLang="ja-JP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角丸四角形 44"/>
          <p:cNvSpPr/>
          <p:nvPr/>
        </p:nvSpPr>
        <p:spPr>
          <a:xfrm>
            <a:off x="1989622" y="1958574"/>
            <a:ext cx="648000" cy="648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角丸四角形 50"/>
          <p:cNvSpPr/>
          <p:nvPr/>
        </p:nvSpPr>
        <p:spPr>
          <a:xfrm>
            <a:off x="2670779" y="1958574"/>
            <a:ext cx="648000" cy="648000"/>
          </a:xfrm>
          <a:prstGeom prst="roundRect">
            <a:avLst>
              <a:gd name="adj" fmla="val 8448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44852" y="1960240"/>
            <a:ext cx="293076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4800" b="1" spc="590" dirty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セミナー</a:t>
            </a:r>
            <a:endParaRPr kumimoji="1" lang="ja-JP" altLang="en-US" sz="4800" b="1" spc="590" dirty="0">
              <a:solidFill>
                <a:srgbClr val="649B3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 t="34299" r="4554" b="1375"/>
          <a:stretch/>
        </p:blipFill>
        <p:spPr>
          <a:xfrm>
            <a:off x="1133" y="3438155"/>
            <a:ext cx="3220195" cy="1829190"/>
          </a:xfrm>
          <a:prstGeom prst="rect">
            <a:avLst/>
          </a:prstGeom>
        </p:spPr>
      </p:pic>
      <p:sp>
        <p:nvSpPr>
          <p:cNvPr id="56" name="テキスト ボックス 55"/>
          <p:cNvSpPr txBox="1"/>
          <p:nvPr/>
        </p:nvSpPr>
        <p:spPr>
          <a:xfrm>
            <a:off x="4056825" y="7769512"/>
            <a:ext cx="3880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兵庫県コンビニエンスストア</a:t>
            </a:r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防犯対策協議会事務局　前田</a:t>
            </a:r>
            <a:r>
              <a:rPr lang="ja-JP" altLang="en-US" sz="1600" b="1" u="sng" dirty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裕司</a:t>
            </a:r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072434" y="5932344"/>
            <a:ext cx="3405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須磨区保護司会</a:t>
            </a:r>
            <a:endParaRPr lang="en-US" altLang="ja-JP" sz="1600" b="1" u="sng" dirty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会長　大田　厚三郎</a:t>
            </a:r>
            <a:endParaRPr lang="ja-JP" altLang="en-US" sz="1600" b="1" u="sng" dirty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044904" y="6839340"/>
            <a:ext cx="3743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須磨警察署 </a:t>
            </a:r>
            <a:endParaRPr lang="en-US" altLang="ja-JP" sz="1600" b="1" u="sng" dirty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500" b="1" u="sng" dirty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特殊詐欺総合対策プロジェクトチーム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68" y="9708534"/>
            <a:ext cx="817506" cy="899257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788337" y="2499127"/>
            <a:ext cx="785179" cy="307777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lang="en-US" altLang="ja-JP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143849" y="2547963"/>
            <a:ext cx="1707047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61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須磨区役所</a:t>
            </a:r>
            <a:r>
              <a:rPr lang="en-US" altLang="ja-JP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健康教育室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フローチャート: 結合子 11"/>
          <p:cNvSpPr/>
          <p:nvPr/>
        </p:nvSpPr>
        <p:spPr>
          <a:xfrm>
            <a:off x="6318547" y="3907839"/>
            <a:ext cx="936000" cy="936000"/>
          </a:xfrm>
          <a:prstGeom prst="flowChartConnector">
            <a:avLst/>
          </a:prstGeom>
          <a:solidFill>
            <a:srgbClr val="F76353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5154517" y="5461193"/>
            <a:ext cx="1301465" cy="333446"/>
          </a:xfrm>
          <a:prstGeom prst="roundRect">
            <a:avLst/>
          </a:prstGeom>
          <a:solidFill>
            <a:srgbClr val="5E913B"/>
          </a:solidFill>
          <a:ln w="444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講義</a:t>
            </a:r>
            <a:r>
              <a:rPr kumimoji="1"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4"/>
          <a:stretch/>
        </p:blipFill>
        <p:spPr>
          <a:xfrm>
            <a:off x="1336369" y="7851044"/>
            <a:ext cx="2545049" cy="15188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角丸四角形 43"/>
          <p:cNvSpPr/>
          <p:nvPr/>
        </p:nvSpPr>
        <p:spPr>
          <a:xfrm>
            <a:off x="1105634" y="5461193"/>
            <a:ext cx="1974913" cy="333446"/>
          </a:xfrm>
          <a:prstGeom prst="roundRect">
            <a:avLst/>
          </a:prstGeom>
          <a:solidFill>
            <a:srgbClr val="5E913B"/>
          </a:solidFill>
          <a:ln w="444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防犯リーダーと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は？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40510" y="5937064"/>
            <a:ext cx="3340908" cy="1762714"/>
          </a:xfrm>
          <a:prstGeom prst="rect">
            <a:avLst/>
          </a:prstGeom>
          <a:solidFill>
            <a:srgbClr val="D8EACC"/>
          </a:solidFill>
          <a:ln>
            <a:solidFill>
              <a:srgbClr val="4368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8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須磨区地域防犯リーダー認定要綱（第</a:t>
            </a:r>
            <a:r>
              <a:rPr kumimoji="1" lang="en-US" altLang="ja-JP" sz="8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8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条）より要約</a:t>
            </a:r>
            <a:r>
              <a:rPr kumimoji="1" lang="en-US" altLang="ja-JP" sz="8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 algn="r"/>
            <a:endParaRPr kumimoji="1" lang="en-US" altLang="ja-JP" sz="8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kumimoji="1" lang="ja-JP" altLang="en-US" sz="1200" b="1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須磨区内</a:t>
            </a:r>
            <a:r>
              <a:rPr kumimoji="1"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に在住・在勤または在学している</a:t>
            </a:r>
            <a:endParaRPr kumimoji="1"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地域団体等の代表者または防犯リーダー</a:t>
            </a:r>
            <a:endParaRPr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から</a:t>
            </a:r>
            <a:r>
              <a:rPr lang="ja-JP" altLang="en-US" sz="1200" b="1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推薦</a:t>
            </a:r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を受けている</a:t>
            </a:r>
            <a:endParaRPr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③須磨区主催等の</a:t>
            </a:r>
            <a:r>
              <a:rPr kumimoji="1" lang="ja-JP" altLang="en-US" sz="1200" b="1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講座の受講</a:t>
            </a:r>
            <a:r>
              <a:rPr kumimoji="1"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実績がある</a:t>
            </a:r>
            <a:endParaRPr kumimoji="1"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④区内の</a:t>
            </a:r>
            <a:r>
              <a:rPr lang="ja-JP" altLang="en-US" sz="1200" b="1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防犯活動に参加</a:t>
            </a:r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しているまたは</a:t>
            </a:r>
            <a:endParaRPr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参加意向がある</a:t>
            </a:r>
            <a:endParaRPr lang="en-US" altLang="ja-JP" sz="12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1100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等の要件があります。</a:t>
            </a:r>
            <a:endParaRPr lang="en-US" altLang="ja-JP" sz="1100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 flipH="1">
            <a:off x="4043128" y="5496777"/>
            <a:ext cx="9177" cy="4011688"/>
          </a:xfrm>
          <a:prstGeom prst="line">
            <a:avLst/>
          </a:prstGeom>
          <a:ln w="15875">
            <a:solidFill>
              <a:srgbClr val="2E8192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フローチャート: 結合子 18"/>
          <p:cNvSpPr/>
          <p:nvPr/>
        </p:nvSpPr>
        <p:spPr>
          <a:xfrm>
            <a:off x="526565" y="8227888"/>
            <a:ext cx="1080000" cy="1080000"/>
          </a:xfrm>
          <a:prstGeom prst="flowChartConnector">
            <a:avLst/>
          </a:prstGeom>
          <a:solidFill>
            <a:srgbClr val="F76353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フローチャート: 結合子 14"/>
          <p:cNvSpPr/>
          <p:nvPr/>
        </p:nvSpPr>
        <p:spPr>
          <a:xfrm>
            <a:off x="3521775" y="928345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フローチャート: 結合子 48"/>
          <p:cNvSpPr/>
          <p:nvPr/>
        </p:nvSpPr>
        <p:spPr>
          <a:xfrm>
            <a:off x="3881418" y="929426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フローチャート: 結合子 49"/>
          <p:cNvSpPr/>
          <p:nvPr/>
        </p:nvSpPr>
        <p:spPr>
          <a:xfrm>
            <a:off x="4262576" y="932943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フローチャート: 結合子 54"/>
          <p:cNvSpPr/>
          <p:nvPr/>
        </p:nvSpPr>
        <p:spPr>
          <a:xfrm>
            <a:off x="4623244" y="929426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フローチャート: 結合子 58"/>
          <p:cNvSpPr/>
          <p:nvPr/>
        </p:nvSpPr>
        <p:spPr>
          <a:xfrm>
            <a:off x="5003377" y="931185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フローチャート: 結合子 60"/>
          <p:cNvSpPr/>
          <p:nvPr/>
        </p:nvSpPr>
        <p:spPr>
          <a:xfrm>
            <a:off x="5364045" y="924397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68926" y="699096"/>
            <a:ext cx="1206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solidFill>
                  <a:srgbClr val="F7635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＼ 第</a:t>
            </a:r>
            <a:r>
              <a:rPr kumimoji="1" lang="en-US" altLang="ja-JP" sz="1200" b="1" dirty="0" smtClean="0">
                <a:solidFill>
                  <a:srgbClr val="F7635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sz="1200" b="1" dirty="0" smtClean="0">
                <a:solidFill>
                  <a:srgbClr val="F7635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期 ／</a:t>
            </a:r>
            <a:endParaRPr kumimoji="1" lang="ja-JP" altLang="en-US" sz="1200" b="1" dirty="0">
              <a:solidFill>
                <a:srgbClr val="F7635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607605" y="1124615"/>
            <a:ext cx="943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solidFill>
                  <a:srgbClr val="F7635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指定講座</a:t>
            </a:r>
            <a:endParaRPr kumimoji="1" lang="ja-JP" altLang="en-US" sz="1200" b="1" dirty="0">
              <a:solidFill>
                <a:srgbClr val="F7635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フローチャート: 結合子 61"/>
          <p:cNvSpPr/>
          <p:nvPr/>
        </p:nvSpPr>
        <p:spPr>
          <a:xfrm>
            <a:off x="5735099" y="928345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フローチャート: 結合子 62"/>
          <p:cNvSpPr/>
          <p:nvPr/>
        </p:nvSpPr>
        <p:spPr>
          <a:xfrm>
            <a:off x="6106153" y="937924"/>
            <a:ext cx="540000" cy="540000"/>
          </a:xfrm>
          <a:prstGeom prst="flowChartConnector">
            <a:avLst/>
          </a:prstGeom>
          <a:solidFill>
            <a:srgbClr val="F7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83434" y="986865"/>
            <a:ext cx="3162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800" b="1" dirty="0" smtClean="0">
                <a:solidFill>
                  <a:schemeClr val="bg1"/>
                </a:solidFill>
                <a:effectLst>
                  <a:outerShdw blurRad="50800" dist="38100" dir="2700000" sx="101000" sy="101000" algn="tl" rotWithShape="0">
                    <a:prstClr val="black">
                      <a:alpha val="59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防犯</a:t>
            </a:r>
            <a:r>
              <a:rPr kumimoji="1" lang="ja-JP" altLang="en-US" sz="2600" b="1" dirty="0" smtClean="0">
                <a:solidFill>
                  <a:schemeClr val="bg1"/>
                </a:solidFill>
                <a:effectLst>
                  <a:outerShdw blurRad="50800" dist="38100" dir="2700000" sx="101000" sy="101000" algn="tl" rotWithShape="0">
                    <a:prstClr val="black">
                      <a:alpha val="59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リーダー認定</a:t>
            </a:r>
            <a:endParaRPr kumimoji="1" lang="ja-JP" altLang="en-US" sz="2600" b="1" dirty="0">
              <a:solidFill>
                <a:schemeClr val="bg1"/>
              </a:solidFill>
              <a:effectLst>
                <a:outerShdw blurRad="50800" dist="38100" dir="2700000" sx="101000" sy="101000" algn="tl" rotWithShape="0">
                  <a:prstClr val="black">
                    <a:alpha val="59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9620" y="657491"/>
            <a:ext cx="2377738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ja-JP" altLang="en-US" sz="1100" b="1" dirty="0" smtClean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100" b="1" dirty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100" b="1" dirty="0" smtClean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 </a:t>
            </a:r>
            <a:r>
              <a:rPr kumimoji="1" lang="ja-JP" altLang="en-US" sz="1100" b="1" dirty="0" smtClean="0">
                <a:solidFill>
                  <a:srgbClr val="649B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</a:t>
            </a:r>
            <a:endParaRPr kumimoji="1" lang="ja-JP" altLang="en-US" sz="1100" b="1" dirty="0">
              <a:solidFill>
                <a:srgbClr val="649B3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761921" y="1877576"/>
            <a:ext cx="28757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：須磨区役所・須磨警察署</a:t>
            </a:r>
            <a:endParaRPr kumimoji="1" lang="ja-JP" altLang="en-US" sz="1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384816" y="4114585"/>
            <a:ext cx="12743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7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</a:t>
            </a:r>
            <a:r>
              <a:rPr lang="ja-JP" altLang="en-US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endParaRPr lang="en-US" altLang="ja-JP" sz="17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裏面へ</a:t>
            </a:r>
            <a:endParaRPr kumimoji="1" lang="ja-JP" altLang="en-US" sz="17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5761" y="8524028"/>
            <a:ext cx="1026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防犯資材</a:t>
            </a:r>
            <a:endParaRPr kumimoji="1" lang="en-US" altLang="ja-JP" sz="15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5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の支援</a:t>
            </a:r>
            <a:r>
              <a:rPr kumimoji="1" lang="ja-JP" altLang="en-US" sz="15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15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546560" y="2741902"/>
            <a:ext cx="291939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ln w="2540" cmpd="sng">
                  <a:noFill/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防犯に</a:t>
            </a:r>
            <a:r>
              <a:rPr lang="ja-JP" altLang="en-US" sz="1600" b="1" dirty="0" smtClean="0">
                <a:ln w="2540" cmpd="sng">
                  <a:noFill/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ついて学びませんか？</a:t>
            </a:r>
            <a:endParaRPr kumimoji="1" lang="en-US" altLang="ja-JP" sz="1600" b="1" dirty="0">
              <a:ln w="2540" cmpd="sng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17920" y="2744873"/>
            <a:ext cx="291939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ln w="2540" cmpd="sng">
                  <a:noFill/>
                </a:ln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防犯に</a:t>
            </a:r>
            <a:r>
              <a:rPr lang="ja-JP" altLang="en-US" sz="1600" b="1" dirty="0" smtClean="0">
                <a:ln w="2540" cmpd="sng">
                  <a:noFill/>
                </a:ln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ついて学びませんか？</a:t>
            </a:r>
            <a:endParaRPr kumimoji="1" lang="en-US" altLang="ja-JP" sz="1600" b="1" dirty="0">
              <a:ln w="2540" cmpd="sng">
                <a:noFill/>
              </a:ln>
              <a:solidFill>
                <a:srgbClr val="FFFF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5329897" y="2089286"/>
            <a:ext cx="1620957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参加無料</a:t>
            </a:r>
            <a:endParaRPr kumimoji="1" lang="ja-JP" altLang="en-US" sz="28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98570" y="2091689"/>
            <a:ext cx="1620957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ja-JP" altLang="en-US" sz="2800" b="1" u="sng" dirty="0">
                <a:solidFill>
                  <a:srgbClr val="F7EB0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参加無料</a:t>
            </a:r>
            <a:endParaRPr kumimoji="1" lang="ja-JP" altLang="en-US" sz="2800" b="1" u="sng" dirty="0">
              <a:solidFill>
                <a:srgbClr val="F7EB0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490007" y="1497399"/>
            <a:ext cx="226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u="sng" dirty="0" smtClean="0">
                <a:ln w="3175">
                  <a:noFill/>
                </a:ln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一般聴講も可能です！</a:t>
            </a:r>
            <a:endParaRPr kumimoji="1" lang="ja-JP" altLang="en-US" sz="1400" b="1" u="sng" dirty="0">
              <a:ln w="3175">
                <a:noFill/>
              </a:ln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4029393" y="8635418"/>
            <a:ext cx="38804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NPO</a:t>
            </a:r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法人兵庫県防犯設備協会</a:t>
            </a:r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u="sng" dirty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事務局　島田　</a:t>
            </a:r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竜也</a:t>
            </a:r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1200" dirty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</a:t>
            </a:r>
            <a:r>
              <a:rPr lang="ja-JP" altLang="en-US" sz="1200" dirty="0" smtClean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で考える子どもの防犯」</a:t>
            </a:r>
            <a:endParaRPr lang="en-US" altLang="ja-JP" sz="1200" dirty="0">
              <a:solidFill>
                <a:schemeClr val="bg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u="sng" dirty="0" smtClean="0">
                <a:solidFill>
                  <a:srgbClr val="4368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b="1" u="sng" dirty="0" smtClean="0">
              <a:solidFill>
                <a:srgbClr val="4368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54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正方形/長方形 69"/>
          <p:cNvSpPr/>
          <p:nvPr/>
        </p:nvSpPr>
        <p:spPr>
          <a:xfrm>
            <a:off x="0" y="0"/>
            <a:ext cx="7786737" cy="31877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00"/>
              </a:lnSpc>
            </a:pP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</a:t>
            </a:r>
            <a:endParaRPr kumimoji="1" lang="ja-JP" altLang="en-US" sz="16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角丸四角形 83"/>
          <p:cNvSpPr/>
          <p:nvPr/>
        </p:nvSpPr>
        <p:spPr>
          <a:xfrm>
            <a:off x="3762263" y="2353569"/>
            <a:ext cx="812815" cy="17716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+mj-ea"/>
                <a:ea typeface="+mj-ea"/>
              </a:rPr>
              <a:t>TEL</a:t>
            </a:r>
            <a:endParaRPr kumimoji="1" lang="ja-JP" altLang="en-US" sz="105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5" name="角丸四角形 84"/>
          <p:cNvSpPr/>
          <p:nvPr/>
        </p:nvSpPr>
        <p:spPr>
          <a:xfrm>
            <a:off x="3763775" y="2624015"/>
            <a:ext cx="812815" cy="17716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chemeClr val="tx1"/>
                </a:solidFill>
                <a:latin typeface="+mj-ea"/>
                <a:ea typeface="+mj-ea"/>
              </a:rPr>
              <a:t>FAX</a:t>
            </a:r>
            <a:endParaRPr kumimoji="1" lang="ja-JP" altLang="en-US" sz="105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2C9D672-9936-F346-945B-102DB8701038}"/>
              </a:ext>
            </a:extLst>
          </p:cNvPr>
          <p:cNvSpPr txBox="1"/>
          <p:nvPr/>
        </p:nvSpPr>
        <p:spPr>
          <a:xfrm>
            <a:off x="4625179" y="2265228"/>
            <a:ext cx="2071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ja-JP" sz="1600" dirty="0" smtClean="0">
                <a:solidFill>
                  <a:schemeClr val="bg1"/>
                </a:solidFill>
                <a:latin typeface="+mj-ea"/>
                <a:ea typeface="+mj-ea"/>
              </a:rPr>
              <a:t>078-731-4341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ts val="2100"/>
              </a:lnSpc>
            </a:pPr>
            <a:r>
              <a:rPr lang="en-US" altLang="ja-JP" sz="1600" dirty="0" smtClean="0">
                <a:solidFill>
                  <a:schemeClr val="bg1"/>
                </a:solidFill>
                <a:latin typeface="+mj-ea"/>
                <a:ea typeface="+mj-ea"/>
              </a:rPr>
              <a:t>078-732-0728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11539" y="1895522"/>
            <a:ext cx="3219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須磨区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役所地域</a:t>
            </a: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協働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</a:t>
            </a:r>
            <a:endParaRPr lang="en-US" altLang="ja-JP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防犯</a:t>
            </a: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セミナー担当</a:t>
            </a:r>
            <a:endParaRPr lang="en-US" altLang="ja-JP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〒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654-8570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1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神戸市須磨区大黒町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階）</a:t>
            </a:r>
            <a:endParaRPr lang="en-US" altLang="ja-JP" sz="1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85953"/>
              </p:ext>
            </p:extLst>
          </p:nvPr>
        </p:nvGraphicFramePr>
        <p:xfrm>
          <a:off x="453192" y="3572875"/>
          <a:ext cx="6888568" cy="3642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718">
                  <a:extLst>
                    <a:ext uri="{9D8B030D-6E8A-4147-A177-3AD203B41FA5}">
                      <a16:colId xmlns:a16="http://schemas.microsoft.com/office/drawing/2014/main" val="282460032"/>
                    </a:ext>
                  </a:extLst>
                </a:gridCol>
                <a:gridCol w="5227850">
                  <a:extLst>
                    <a:ext uri="{9D8B030D-6E8A-4147-A177-3AD203B41FA5}">
                      <a16:colId xmlns:a16="http://schemas.microsoft.com/office/drawing/2014/main" val="628559465"/>
                    </a:ext>
                  </a:extLst>
                </a:gridCol>
              </a:tblGrid>
              <a:tr h="44689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防犯セミナーに参加します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E8F8FE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342481"/>
                  </a:ext>
                </a:extLst>
              </a:tr>
              <a:tr h="470218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申込日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令和</a:t>
                      </a:r>
                      <a:r>
                        <a:rPr kumimoji="1" lang="en-US" altLang="ja-JP" sz="18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8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　　月　　日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809539"/>
                  </a:ext>
                </a:extLst>
              </a:tr>
              <a:tr h="46551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ふりがな</a:t>
                      </a:r>
                      <a:endParaRPr kumimoji="1" lang="en-US" altLang="ja-JP" sz="10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氏名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551842"/>
                  </a:ext>
                </a:extLst>
              </a:tr>
              <a:tr h="529012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生年月日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　　　月　　　日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62825"/>
                  </a:ext>
                </a:extLst>
              </a:tr>
              <a:tr h="697332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ご住所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〒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　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42511"/>
                  </a:ext>
                </a:extLst>
              </a:tr>
              <a:tr h="46551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電話番号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4319546"/>
                  </a:ext>
                </a:extLst>
              </a:tr>
              <a:tr h="53554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メールアドレス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（任意）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　　　　　　　　　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＠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776137"/>
                  </a:ext>
                </a:extLst>
              </a:tr>
            </a:tbl>
          </a:graphicData>
        </a:graphic>
      </p:graphicFrame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599209"/>
              </p:ext>
            </p:extLst>
          </p:nvPr>
        </p:nvGraphicFramePr>
        <p:xfrm>
          <a:off x="453192" y="7421417"/>
          <a:ext cx="6888568" cy="2367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494">
                  <a:extLst>
                    <a:ext uri="{9D8B030D-6E8A-4147-A177-3AD203B41FA5}">
                      <a16:colId xmlns:a16="http://schemas.microsoft.com/office/drawing/2014/main" val="282460032"/>
                    </a:ext>
                  </a:extLst>
                </a:gridCol>
                <a:gridCol w="5353074">
                  <a:extLst>
                    <a:ext uri="{9D8B030D-6E8A-4147-A177-3AD203B41FA5}">
                      <a16:colId xmlns:a16="http://schemas.microsoft.com/office/drawing/2014/main" val="628559465"/>
                    </a:ext>
                  </a:extLst>
                </a:gridCol>
              </a:tblGrid>
              <a:tr h="57825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防犯リーダー認定　推薦書</a:t>
                      </a:r>
                      <a:endParaRPr kumimoji="1" lang="en-US" altLang="ja-JP" sz="2400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　　　　　　　　　　　　　　　　　　　　</a:t>
                      </a:r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200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一般聴講の場合は記入不要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E8F8FE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342481"/>
                  </a:ext>
                </a:extLst>
              </a:tr>
              <a:tr h="782252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推薦団体名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dist"/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所属団体名</a:t>
                      </a:r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809539"/>
                  </a:ext>
                </a:extLst>
              </a:tr>
              <a:tr h="563881">
                <a:tc rowSpan="2">
                  <a:txBody>
                    <a:bodyPr/>
                    <a:lstStyle/>
                    <a:p>
                      <a:pPr algn="dist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推薦者名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551842"/>
                  </a:ext>
                </a:extLst>
              </a:tr>
              <a:tr h="381113">
                <a:tc vMerge="1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推薦団体の代表者が防犯リーダーの場合　　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</a:t>
                      </a:r>
                      <a:r>
                        <a:rPr kumimoji="1" lang="ja-JP" altLang="en-US" sz="1600" b="1" u="sng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期防犯リーダー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3539764"/>
                  </a:ext>
                </a:extLst>
              </a:tr>
            </a:tbl>
          </a:graphicData>
        </a:graphic>
      </p:graphicFrame>
      <p:sp>
        <p:nvSpPr>
          <p:cNvPr id="8" name="角丸四角形 7"/>
          <p:cNvSpPr/>
          <p:nvPr/>
        </p:nvSpPr>
        <p:spPr>
          <a:xfrm>
            <a:off x="1600703" y="364804"/>
            <a:ext cx="4702471" cy="104981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防犯</a:t>
            </a:r>
            <a:r>
              <a:rPr lang="ja-JP" altLang="en-US" sz="28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セミナー　参加申込書</a:t>
            </a:r>
            <a:endParaRPr lang="en-US" altLang="ja-JP" sz="28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/>
            <a:r>
              <a:rPr lang="ja-JP" altLang="en-US" sz="1200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郵送・</a:t>
            </a:r>
            <a:r>
              <a:rPr lang="ja-JP" altLang="en-US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窓口持参・</a:t>
            </a:r>
            <a:r>
              <a:rPr lang="en-US" altLang="ja-JP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ja-JP" altLang="en-US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200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いずれか</a:t>
            </a:r>
            <a:r>
              <a:rPr lang="ja-JP" altLang="en-US" sz="12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で申込。</a:t>
            </a:r>
          </a:p>
          <a:p>
            <a:pPr lvl="0" algn="ctr"/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（窓口受付は、土日祝日を除く平日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分～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1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分）</a:t>
            </a:r>
            <a:endParaRPr lang="en-US" altLang="ja-JP" sz="1200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40874" y="1471062"/>
            <a:ext cx="500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申込期限　</a:t>
            </a:r>
            <a:r>
              <a:rPr lang="en-US" altLang="ja-JP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lang="en-US" altLang="ja-JP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まで</a:t>
            </a:r>
          </a:p>
          <a:p>
            <a:endParaRPr kumimoji="1" lang="ja-JP" alt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847834" y="2830551"/>
            <a:ext cx="174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詳細・申し込みはこちら</a:t>
            </a:r>
            <a:endParaRPr kumimoji="1" lang="ja-JP" altLang="en-US" sz="1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53192" y="9994779"/>
            <a:ext cx="6844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推薦団体は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防犯リーダーが現在もしくは今後防犯活動を行う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団体名を記載ください。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お申込に際し、皆様から頂いた個人情報は適正に管理し、当セミナー以外に使用いたしません。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676" y="1748703"/>
            <a:ext cx="1045055" cy="10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5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3421</TotalTime>
  <Words>540</Words>
  <Application>Microsoft Office PowerPoint</Application>
  <PresentationFormat>ユーザー設定</PresentationFormat>
  <Paragraphs>96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メイリオ</vt:lpstr>
      <vt:lpstr>Arial</vt:lpstr>
      <vt:lpstr>Calibri</vt:lpstr>
      <vt:lpstr>Calibri Light</vt:lpstr>
      <vt:lpstr>1_ガイド入りテンプレートサンプル20130531三木さん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内海 里香</dc:creator>
  <cp:lastModifiedBy>谷 康佑</cp:lastModifiedBy>
  <cp:revision>276</cp:revision>
  <cp:lastPrinted>2023-10-13T06:00:48Z</cp:lastPrinted>
  <dcterms:created xsi:type="dcterms:W3CDTF">2013-08-08T01:25:55Z</dcterms:created>
  <dcterms:modified xsi:type="dcterms:W3CDTF">2023-10-13T06:02:57Z</dcterms:modified>
</cp:coreProperties>
</file>